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9" roundtripDataSignature="AMtx7mgjuDJFq2t+CC30wcKxssjiGSl4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dad0cdd60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dad0cdd6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dad0cdd6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dad0cdd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dad0cdd60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dad0cdd6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dad0cdd60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dad0cdd6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dad0cdd60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dad0cdd6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dad0cdd60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dad0cdd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dad0cdd60_0_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5dad0cdd6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dad0cdd6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dad0cdd6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5dad0cdd60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5dad0cdd6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5dad0cdd60_0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5dad0cdd6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5dad0cdd60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5dad0cdd6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dad0cdd60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dad0cdd6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dad0cdd60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dad0cdd6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5dad0cdd60_0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5dad0cdd6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dad0cdd60_0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dad0cdd6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5dad0cdd60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5dad0cdd60_0_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chemeClr val="dk2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 title="Page Number Shape"/>
          <p:cNvSpPr/>
          <p:nvPr/>
        </p:nvSpPr>
        <p:spPr>
          <a:xfrm>
            <a:off x="11784011" y="1189204"/>
            <a:ext cx="407988" cy="819150"/>
          </a:xfrm>
          <a:custGeom>
            <a:rect b="b" l="l" r="r" t="t"/>
            <a:pathLst>
              <a:path extrusionOk="0" h="3612" w="1799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5" name="Google Shape;15;p11"/>
          <p:cNvSpPr txBox="1"/>
          <p:nvPr>
            <p:ph type="ctrTitle"/>
          </p:nvPr>
        </p:nvSpPr>
        <p:spPr>
          <a:xfrm>
            <a:off x="1088913" y="1143293"/>
            <a:ext cx="7034362" cy="4268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Font typeface="Century Schoolbook"/>
              <a:buNone/>
              <a:defRPr sz="77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" type="subTitle"/>
          </p:nvPr>
        </p:nvSpPr>
        <p:spPr>
          <a:xfrm>
            <a:off x="1088914" y="5537925"/>
            <a:ext cx="7034362" cy="706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b="0" i="1" sz="2000">
                <a:solidFill>
                  <a:schemeClr val="lt2"/>
                </a:solidFill>
              </a:defRPr>
            </a:lvl1pPr>
            <a:lvl2pPr lvl="1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2pPr>
            <a:lvl3pPr lvl="2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sz="1800"/>
            </a:lvl3pPr>
            <a:lvl4pPr lvl="3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4pPr>
            <a:lvl5pPr lvl="4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5pPr>
            <a:lvl6pPr lvl="5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6pPr>
            <a:lvl7pPr lvl="6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7pPr>
            <a:lvl8pPr lvl="7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8pPr>
            <a:lvl9pPr lvl="8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11"/>
          <p:cNvSpPr txBox="1"/>
          <p:nvPr>
            <p:ph idx="10" type="dt"/>
          </p:nvPr>
        </p:nvSpPr>
        <p:spPr>
          <a:xfrm>
            <a:off x="1088913" y="6314440"/>
            <a:ext cx="15966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1" type="ftr"/>
          </p:nvPr>
        </p:nvSpPr>
        <p:spPr>
          <a:xfrm>
            <a:off x="3000591" y="6314440"/>
            <a:ext cx="51226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11784011" y="1416216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" name="Google Shape;20;p11" title="Verticle Rule Line"/>
          <p:cNvCxnSpPr/>
          <p:nvPr/>
        </p:nvCxnSpPr>
        <p:spPr>
          <a:xfrm>
            <a:off x="773855" y="1257300"/>
            <a:ext cx="0" cy="5600700"/>
          </a:xfrm>
          <a:prstGeom prst="straightConnector1">
            <a:avLst/>
          </a:prstGeom>
          <a:noFill/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/>
          <p:nvPr>
            <p:ph type="title"/>
          </p:nvPr>
        </p:nvSpPr>
        <p:spPr>
          <a:xfrm>
            <a:off x="762000" y="555479"/>
            <a:ext cx="3838776" cy="1921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Schoolbook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" type="body"/>
          </p:nvPr>
        </p:nvSpPr>
        <p:spPr>
          <a:xfrm>
            <a:off x="5181600" y="564147"/>
            <a:ext cx="6248400" cy="5622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 sz="1800"/>
            </a:lvl2pPr>
            <a:lvl3pPr indent="-3302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Char char="•"/>
              <a:defRPr sz="1400"/>
            </a:lvl5pPr>
            <a:lvl6pPr indent="-3175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Char char="–"/>
              <a:defRPr sz="1400"/>
            </a:lvl6pPr>
            <a:lvl7pPr indent="-3175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Char char="–"/>
              <a:defRPr sz="1400"/>
            </a:lvl8pPr>
            <a:lvl9pPr indent="-3175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38" name="Google Shape;38;p13"/>
          <p:cNvSpPr txBox="1"/>
          <p:nvPr>
            <p:ph idx="2" type="body"/>
          </p:nvPr>
        </p:nvSpPr>
        <p:spPr>
          <a:xfrm>
            <a:off x="762000" y="2621512"/>
            <a:ext cx="3838776" cy="3239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5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9" name="Google Shape;39;p13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chemeClr val="dk2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 title="Page Number Shape"/>
          <p:cNvSpPr/>
          <p:nvPr/>
        </p:nvSpPr>
        <p:spPr>
          <a:xfrm>
            <a:off x="11784011" y="1189204"/>
            <a:ext cx="407988" cy="819150"/>
          </a:xfrm>
          <a:custGeom>
            <a:rect b="b" l="l" r="r" t="t"/>
            <a:pathLst>
              <a:path extrusionOk="0" h="3612" w="1799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4" name="Google Shape;44;p10"/>
          <p:cNvSpPr txBox="1"/>
          <p:nvPr>
            <p:ph type="ctrTitle"/>
          </p:nvPr>
        </p:nvSpPr>
        <p:spPr>
          <a:xfrm>
            <a:off x="1088913" y="1143293"/>
            <a:ext cx="7034362" cy="4268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Font typeface="Century Schoolbook"/>
              <a:buNone/>
              <a:defRPr sz="77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1088914" y="5537925"/>
            <a:ext cx="7034362" cy="706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b="0" i="1" sz="2000">
                <a:solidFill>
                  <a:schemeClr val="lt2"/>
                </a:solidFill>
              </a:defRPr>
            </a:lvl1pPr>
            <a:lvl2pPr lvl="1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2pPr>
            <a:lvl3pPr lvl="2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sz="1800"/>
            </a:lvl3pPr>
            <a:lvl4pPr lvl="3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4pPr>
            <a:lvl5pPr lvl="4" algn="ctr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5pPr>
            <a:lvl6pPr lvl="5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6pPr>
            <a:lvl7pPr lvl="6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7pPr>
            <a:lvl8pPr lvl="7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8pPr>
            <a:lvl9pPr lvl="8" algn="ctr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1088913" y="6314440"/>
            <a:ext cx="15966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3000591" y="6314440"/>
            <a:ext cx="51226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11784011" y="1416216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9" name="Google Shape;49;p10" title="Verticle Rule Line"/>
          <p:cNvCxnSpPr/>
          <p:nvPr/>
        </p:nvCxnSpPr>
        <p:spPr>
          <a:xfrm>
            <a:off x="773855" y="1257300"/>
            <a:ext cx="0" cy="5600700"/>
          </a:xfrm>
          <a:prstGeom prst="straightConnector1">
            <a:avLst/>
          </a:prstGeom>
          <a:noFill/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9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bg>
      <p:bgPr>
        <a:solidFill>
          <a:schemeClr val="lt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 title="Page Number Shape"/>
          <p:cNvSpPr/>
          <p:nvPr/>
        </p:nvSpPr>
        <p:spPr>
          <a:xfrm>
            <a:off x="11784011" y="1393748"/>
            <a:ext cx="407988" cy="819150"/>
          </a:xfrm>
          <a:custGeom>
            <a:rect b="b" l="l" r="r" t="t"/>
            <a:pathLst>
              <a:path extrusionOk="0" h="3612" w="1799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</p:sp>
      <p:sp>
        <p:nvSpPr>
          <p:cNvPr id="52" name="Google Shape;52;p14"/>
          <p:cNvSpPr txBox="1"/>
          <p:nvPr>
            <p:ph type="title"/>
          </p:nvPr>
        </p:nvSpPr>
        <p:spPr>
          <a:xfrm>
            <a:off x="1947673" y="2571722"/>
            <a:ext cx="8296654" cy="3286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700"/>
              <a:buFont typeface="Century Schoolbook"/>
              <a:buNone/>
              <a:defRPr sz="7700" cap="none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1947673" y="1393748"/>
            <a:ext cx="8401429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0" i="1" sz="20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0" type="dt"/>
          </p:nvPr>
        </p:nvSpPr>
        <p:spPr>
          <a:xfrm>
            <a:off x="8742955" y="6314439"/>
            <a:ext cx="15966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1" type="ftr"/>
          </p:nvPr>
        </p:nvSpPr>
        <p:spPr>
          <a:xfrm>
            <a:off x="1947673" y="6314440"/>
            <a:ext cx="64802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11784011" y="1620760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algn="r">
              <a:spcBef>
                <a:spcPts val="0"/>
              </a:spcBef>
              <a:buNone/>
              <a:defRPr b="0" i="1"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7" name="Google Shape;57;p14" title="Horizontal Rule Line"/>
          <p:cNvCxnSpPr/>
          <p:nvPr/>
        </p:nvCxnSpPr>
        <p:spPr>
          <a:xfrm rot="10800000">
            <a:off x="1" y="6178167"/>
            <a:ext cx="10244326" cy="0"/>
          </a:xfrm>
          <a:prstGeom prst="straightConnector1">
            <a:avLst/>
          </a:prstGeom>
          <a:noFill/>
          <a:ln cap="flat" cmpd="sng" w="254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pos="645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1600" y="540628"/>
            <a:ext cx="6248400" cy="2488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5181600" y="3712467"/>
            <a:ext cx="6248400" cy="2482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762000" y="557784"/>
            <a:ext cx="3831336" cy="4956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5181600" y="558065"/>
            <a:ext cx="624535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b="0" i="1" sz="24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6"/>
          <p:cNvSpPr txBox="1"/>
          <p:nvPr>
            <p:ph idx="2" type="body"/>
          </p:nvPr>
        </p:nvSpPr>
        <p:spPr>
          <a:xfrm>
            <a:off x="5181600" y="1526671"/>
            <a:ext cx="6245352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3" type="body"/>
          </p:nvPr>
        </p:nvSpPr>
        <p:spPr>
          <a:xfrm>
            <a:off x="5181600" y="3700826"/>
            <a:ext cx="624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b="0" i="1" sz="24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6"/>
          <p:cNvSpPr txBox="1"/>
          <p:nvPr>
            <p:ph idx="4" type="body"/>
          </p:nvPr>
        </p:nvSpPr>
        <p:spPr>
          <a:xfrm>
            <a:off x="5181600" y="4669432"/>
            <a:ext cx="6245352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758952" y="557261"/>
            <a:ext cx="3840480" cy="1919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Schoolbook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9"/>
          <p:cNvSpPr/>
          <p:nvPr>
            <p:ph idx="2" type="pic"/>
          </p:nvPr>
        </p:nvSpPr>
        <p:spPr>
          <a:xfrm>
            <a:off x="5257800" y="0"/>
            <a:ext cx="6172200" cy="685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orbel"/>
              <a:buNone/>
              <a:defRPr b="0" i="0" sz="28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orbel"/>
              <a:buNone/>
              <a:defRPr b="0" i="0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1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orbel"/>
              <a:buNone/>
              <a:defRPr b="0" i="0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1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orbel"/>
              <a:buNone/>
              <a:defRPr b="0" i="0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1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758952" y="2621512"/>
            <a:ext cx="3840480" cy="3236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5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7" name="Google Shape;87;p19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 rot="5400000">
            <a:off x="5513727" y="307952"/>
            <a:ext cx="5584142" cy="6248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showMasterSp="0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 title="Page Number Shape"/>
          <p:cNvSpPr/>
          <p:nvPr/>
        </p:nvSpPr>
        <p:spPr>
          <a:xfrm>
            <a:off x="11784011" y="5380580"/>
            <a:ext cx="407988" cy="819150"/>
          </a:xfrm>
          <a:custGeom>
            <a:rect b="b" l="l" r="r" t="t"/>
            <a:pathLst>
              <a:path extrusionOk="0" h="3612" w="1799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</p:sp>
      <p:sp>
        <p:nvSpPr>
          <p:cNvPr id="98" name="Google Shape;98;p21"/>
          <p:cNvSpPr txBox="1"/>
          <p:nvPr>
            <p:ph type="title"/>
          </p:nvPr>
        </p:nvSpPr>
        <p:spPr>
          <a:xfrm rot="5400000">
            <a:off x="6875047" y="1758649"/>
            <a:ext cx="4678106" cy="2446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" type="body"/>
          </p:nvPr>
        </p:nvSpPr>
        <p:spPr>
          <a:xfrm rot="5400000">
            <a:off x="2034487" y="-553354"/>
            <a:ext cx="4678105" cy="7070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0" type="dt"/>
          </p:nvPr>
        </p:nvSpPr>
        <p:spPr>
          <a:xfrm>
            <a:off x="6536187" y="5927131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1" type="ftr"/>
          </p:nvPr>
        </p:nvSpPr>
        <p:spPr>
          <a:xfrm>
            <a:off x="6536187" y="6315949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3" name="Google Shape;103;p21" title="Horizontal Rule Line"/>
          <p:cNvCxnSpPr/>
          <p:nvPr/>
        </p:nvCxnSpPr>
        <p:spPr>
          <a:xfrm>
            <a:off x="0" y="6199730"/>
            <a:ext cx="10260011" cy="0"/>
          </a:xfrm>
          <a:prstGeom prst="straightConnector1">
            <a:avLst/>
          </a:prstGeom>
          <a:noFill/>
          <a:ln cap="flat" cmpd="sng" w="254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 title="Page Number Shape"/>
          <p:cNvSpPr/>
          <p:nvPr/>
        </p:nvSpPr>
        <p:spPr>
          <a:xfrm>
            <a:off x="11784011" y="5380580"/>
            <a:ext cx="407988" cy="819150"/>
          </a:xfrm>
          <a:custGeom>
            <a:rect b="b" l="l" r="r" t="t"/>
            <a:pathLst>
              <a:path extrusionOk="0" h="3612" w="1799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</p:sp>
      <p:sp>
        <p:nvSpPr>
          <p:cNvPr id="7" name="Google Shape;7;p9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000"/>
              <a:buFont typeface="Century Schoolbook"/>
              <a:buNone/>
              <a:defRPr b="0" i="1" sz="50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9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Corbel"/>
              <a:buChar char="–"/>
              <a:defRPr b="0" i="0" sz="18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orbel"/>
              <a:buChar char="–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orbel"/>
              <a:buChar char="–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orbel"/>
              <a:buChar char="–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10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12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" name="Google Shape;12;p9" title="Horizontal Rule Line"/>
          <p:cNvCxnSpPr/>
          <p:nvPr/>
        </p:nvCxnSpPr>
        <p:spPr>
          <a:xfrm>
            <a:off x="0" y="6199730"/>
            <a:ext cx="4495800" cy="0"/>
          </a:xfrm>
          <a:prstGeom prst="straightConnector1">
            <a:avLst/>
          </a:prstGeom>
          <a:noFill/>
          <a:ln cap="flat" cmpd="sng" w="25400">
            <a:solidFill>
              <a:srgbClr val="FEFEF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 title="Page Number Shape"/>
          <p:cNvSpPr/>
          <p:nvPr/>
        </p:nvSpPr>
        <p:spPr>
          <a:xfrm>
            <a:off x="11784011" y="5380580"/>
            <a:ext cx="407988" cy="819150"/>
          </a:xfrm>
          <a:custGeom>
            <a:rect b="b" l="l" r="r" t="t"/>
            <a:pathLst>
              <a:path extrusionOk="0" h="3612" w="1799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</p:sp>
      <p:sp>
        <p:nvSpPr>
          <p:cNvPr id="23" name="Google Shape;23;p8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  <a:defRPr b="0" i="1" sz="5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8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orbel"/>
              <a:buChar char="–"/>
              <a:defRPr b="0" i="0" sz="18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orbel"/>
              <a:buChar char="–"/>
              <a:defRPr b="0" i="0" sz="1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orbel"/>
              <a:buChar char="–"/>
              <a:defRPr b="0" i="0" sz="1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orbel"/>
              <a:buChar char="–"/>
              <a:defRPr b="0" i="0" sz="1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5" name="Google Shape;25;p8"/>
          <p:cNvSpPr txBox="1"/>
          <p:nvPr>
            <p:ph idx="10" type="dt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1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1" type="ftr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12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1" sz="12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" name="Google Shape;28;p8" title="Horizontal Rule Line"/>
          <p:cNvCxnSpPr/>
          <p:nvPr/>
        </p:nvCxnSpPr>
        <p:spPr>
          <a:xfrm>
            <a:off x="0" y="6199730"/>
            <a:ext cx="4495800" cy="0"/>
          </a:xfrm>
          <a:prstGeom prst="straightConnector1">
            <a:avLst/>
          </a:prstGeom>
          <a:noFill/>
          <a:ln cap="flat" cmpd="sng" w="254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>
            <p:ph type="ctrTitle"/>
          </p:nvPr>
        </p:nvSpPr>
        <p:spPr>
          <a:xfrm>
            <a:off x="1088913" y="1143293"/>
            <a:ext cx="7034362" cy="4268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Font typeface="Century Schoolbook"/>
              <a:buNone/>
            </a:pPr>
            <a:r>
              <a:rPr lang="en-US"/>
              <a:t>WINDOWS</a:t>
            </a:r>
            <a:br>
              <a:rPr lang="en-US"/>
            </a:br>
            <a:r>
              <a:rPr lang="en-US"/>
              <a:t>TUTORIAL</a:t>
            </a:r>
            <a:endParaRPr/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1088914" y="5537925"/>
            <a:ext cx="7034362" cy="706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50"/>
              <a:buNone/>
            </a:pPr>
            <a:r>
              <a:rPr lang="en-US" sz="1850"/>
              <a:t>Emily Moody</a:t>
            </a:r>
            <a:endParaRPr/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50"/>
              <a:buNone/>
            </a:pPr>
            <a:r>
              <a:rPr lang="en-US" sz="1850"/>
              <a:t>JROTC CyberPatriot</a:t>
            </a:r>
            <a:endParaRPr sz="1850"/>
          </a:p>
        </p:txBody>
      </p:sp>
      <p:pic>
        <p:nvPicPr>
          <p:cNvPr descr="Image result for windows 10" id="110" name="Google Shape;11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6011" y="1445742"/>
            <a:ext cx="1587264" cy="118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dad0cdd60_0_11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Starting the Virtual Machine</a:t>
            </a:r>
            <a:endParaRPr/>
          </a:p>
        </p:txBody>
      </p:sp>
      <p:sp>
        <p:nvSpPr>
          <p:cNvPr id="116" name="Google Shape;116;g5dad0cdd60_0_11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Increase the RAM on the VM-- make sure it’s an exact amount, otherwise it will crash!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Increase the amount of hard drive spac as well.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COmputer Management -&gt; Storage -&gt; Disk Management -&gt; Right click on the memory that is un-allocated -&gt; allocate it</a:t>
            </a:r>
            <a:endParaRPr/>
          </a:p>
        </p:txBody>
      </p:sp>
      <p:pic>
        <p:nvPicPr>
          <p:cNvPr id="117" name="Google Shape;117;g5dad0cdd60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</a:pPr>
            <a:r>
              <a:rPr lang="en-US"/>
              <a:t>Gather the information</a:t>
            </a:r>
            <a:endParaRPr/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283464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Read the Readme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Check out the forensics questions– you need to make sure that you don’t accidentally delete something essential to solving the problems 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Write down important details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Keep a log of what you do– that way if you lose points for something, you can work backwards and resolve the problem</a:t>
            </a:r>
            <a:endParaRPr/>
          </a:p>
        </p:txBody>
      </p:sp>
      <p:pic>
        <p:nvPicPr>
          <p:cNvPr id="124" name="Google Shape;12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dad0cdd60_0_0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Useful Tools</a:t>
            </a:r>
            <a:endParaRPr/>
          </a:p>
        </p:txBody>
      </p:sp>
      <p:sp>
        <p:nvSpPr>
          <p:cNvPr id="130" name="Google Shape;130;g5dad0cdd60_0_0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Process explorer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Avast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Malwarebytes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Information Gathering Scripts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Templates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Decryption Tool-Unlocker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CCleanel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Belarc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Last Activity View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❏ Windows Prefetch Viewer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g5dad0cdd60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>
            <p:ph idx="1" type="body"/>
          </p:nvPr>
        </p:nvSpPr>
        <p:spPr>
          <a:xfrm>
            <a:off x="687662" y="1234243"/>
            <a:ext cx="11504337" cy="5622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283464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Set to automatic updates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Make sure the machine is up-to-date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Ensure at this time that the software specified in the Readme is at the right version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It is important to get this done first because it’s time consuming and not something to procrastinate on</a:t>
            </a:r>
            <a:endParaRPr/>
          </a:p>
          <a:p>
            <a:pPr indent="0" lvl="0" marL="0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</a:pPr>
            <a:r>
              <a:rPr lang="en-US"/>
              <a:t>Other: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Download service packs and patches not included in the update</a:t>
            </a:r>
            <a:endParaRPr/>
          </a:p>
          <a:p>
            <a:pPr indent="-156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</a:pPr>
            <a:r>
              <a:t/>
            </a:r>
            <a:endParaRPr/>
          </a:p>
          <a:p>
            <a:pPr indent="-156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37" name="Google Shape;13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5825" y="3946142"/>
            <a:ext cx="6828010" cy="291074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38" name="Google Shape;138;p3"/>
          <p:cNvSpPr txBox="1"/>
          <p:nvPr>
            <p:ph type="title"/>
          </p:nvPr>
        </p:nvSpPr>
        <p:spPr>
          <a:xfrm>
            <a:off x="762000" y="555479"/>
            <a:ext cx="2392017" cy="1921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Schoolbook"/>
              <a:buNone/>
            </a:pPr>
            <a:r>
              <a:rPr lang="en-US"/>
              <a:t>Updates</a:t>
            </a:r>
            <a:endParaRPr/>
          </a:p>
        </p:txBody>
      </p:sp>
      <p:pic>
        <p:nvPicPr>
          <p:cNvPr id="139" name="Google Shape;13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dad0cdd60_0_22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Information Gathering on the VM</a:t>
            </a:r>
            <a:endParaRPr/>
          </a:p>
        </p:txBody>
      </p:sp>
      <p:sp>
        <p:nvSpPr>
          <p:cNvPr id="145" name="Google Shape;145;g5dad0cdd60_0_22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Open Last Activity View to quickly scan through the recent activity searching for malicious activity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Use common sense here for the most part-- if something seems uncommon, search!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Open Windows Prefetch Viewer, quickly scan through the prefetch files searching for malicious activity.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Look for obvious signs of malware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Ex: Multiple file creations occurring from the same .exe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VIewing Startup Programs/Running Task: cmd -&gt; type “msinfo32” -&gt; Go to the Software Environment tab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Check the following tabs for information: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Startup Programs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Running Tasks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Network Connections</a:t>
            </a:r>
            <a:endParaRPr/>
          </a:p>
        </p:txBody>
      </p:sp>
      <p:pic>
        <p:nvPicPr>
          <p:cNvPr id="146" name="Google Shape;146;g5dad0cdd60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5700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</a:pPr>
            <a:r>
              <a:rPr lang="en-US"/>
              <a:t>User Account Controls</a:t>
            </a:r>
            <a:endParaRPr/>
          </a:p>
        </p:txBody>
      </p:sp>
      <p:sp>
        <p:nvSpPr>
          <p:cNvPr id="152" name="Google Shape;152;p4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283464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Local Security Policy is an efficient way to secure lockout times, auditing, and user accounts.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Check for unauthorized accounts– DISABLE, DO NOT DELETE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As a general rule, keep User Account Control on the highest setting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Disable Guest account and make sure users are required to keep secure passwords</a:t>
            </a:r>
            <a:endParaRPr/>
          </a:p>
          <a:p>
            <a:pPr indent="0" lvl="0" marL="0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None/>
            </a:pPr>
            <a:r>
              <a:t/>
            </a:r>
            <a:endParaRPr sz="1850"/>
          </a:p>
          <a:p>
            <a:pPr indent="0" lvl="0" marL="0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None/>
            </a:pPr>
            <a:r>
              <a:rPr lang="en-US" sz="1850"/>
              <a:t>Lockout settings: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Enforce Password History: 5 passwords remembered 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Maximum Password Age: 30 to 90 days 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Minimum Password Age: 5 days 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Minimum Password Length: 8 characters 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Password must meet complexity requirements?: Yes </a:t>
            </a:r>
            <a:endParaRPr/>
          </a:p>
          <a:p>
            <a:pPr indent="-283464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Char char="•"/>
            </a:pPr>
            <a:r>
              <a:rPr lang="en-US" sz="1850"/>
              <a:t>Store passwords using reversible encryption?: No. </a:t>
            </a:r>
            <a:endParaRPr/>
          </a:p>
          <a:p>
            <a:pPr indent="-165989" lvl="0" marL="283464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50"/>
              <a:buNone/>
            </a:pPr>
            <a:r>
              <a:t/>
            </a:r>
            <a:endParaRPr sz="1850"/>
          </a:p>
          <a:p>
            <a:pPr indent="-177736" lvl="1" marL="685800" rtl="0" algn="l">
              <a:lnSpc>
                <a:spcPct val="9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665"/>
              <a:buNone/>
            </a:pPr>
            <a:r>
              <a:t/>
            </a:r>
            <a:endParaRPr sz="1665"/>
          </a:p>
        </p:txBody>
      </p:sp>
      <p:pic>
        <p:nvPicPr>
          <p:cNvPr id="153" name="Google Shape;15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/>
          <p:nvPr>
            <p:ph type="title"/>
          </p:nvPr>
        </p:nvSpPr>
        <p:spPr>
          <a:xfrm>
            <a:off x="530087" y="559678"/>
            <a:ext cx="4065819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</a:pPr>
            <a:r>
              <a:rPr lang="en-US"/>
              <a:t>Unnecessary Programs</a:t>
            </a:r>
            <a:endParaRPr/>
          </a:p>
        </p:txBody>
      </p:sp>
      <p:sp>
        <p:nvSpPr>
          <p:cNvPr id="159" name="Google Shape;159;p6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283464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Anything not required for the PC should be uninstalled– be very careful not to delete something you shouldn’t or something you might need later</a:t>
            </a:r>
            <a:endParaRPr/>
          </a:p>
        </p:txBody>
      </p:sp>
      <p:pic>
        <p:nvPicPr>
          <p:cNvPr id="160" name="Google Shape;16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2859050"/>
            <a:ext cx="8847956" cy="4017576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61" name="Google Shape;16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8041" y="2859050"/>
            <a:ext cx="3453959" cy="4017576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62" name="Google Shape;162;p6"/>
          <p:cNvSpPr txBox="1"/>
          <p:nvPr/>
        </p:nvSpPr>
        <p:spPr>
          <a:xfrm>
            <a:off x="530087" y="2413927"/>
            <a:ext cx="62483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Control Panel \ All Control Panel Items \ Programs and Features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8680174" y="2413927"/>
            <a:ext cx="34539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Settings \ Apps \ Apps and Features</a:t>
            </a:r>
            <a:endParaRPr/>
          </a:p>
        </p:txBody>
      </p:sp>
      <p:pic>
        <p:nvPicPr>
          <p:cNvPr id="164" name="Google Shape;164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/>
          <p:nvPr>
            <p:ph type="title"/>
          </p:nvPr>
        </p:nvSpPr>
        <p:spPr>
          <a:xfrm>
            <a:off x="516835" y="559678"/>
            <a:ext cx="4079071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</a:pPr>
            <a:r>
              <a:rPr lang="en-US"/>
              <a:t>Unnecessary Files</a:t>
            </a:r>
            <a:endParaRPr/>
          </a:p>
        </p:txBody>
      </p:sp>
      <p:sp>
        <p:nvSpPr>
          <p:cNvPr id="170" name="Google Shape;170;p7"/>
          <p:cNvSpPr txBox="1"/>
          <p:nvPr>
            <p:ph idx="1" type="body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283464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Using File Explorer, find your broadest file scheme and search for .mp3, .mp4, .wav, and any other file types you suspect to be on the PC; this is pretty tedious tbh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You can also adjust the settings from here to make all hidden files viewable, to show file extensions, and to stop the hiding of protected file systems (Under the </a:t>
            </a:r>
            <a:r>
              <a:rPr i="1" lang="en-US"/>
              <a:t>View </a:t>
            </a:r>
            <a:r>
              <a:rPr lang="en-US"/>
              <a:t>panel)</a:t>
            </a:r>
            <a:endParaRPr/>
          </a:p>
        </p:txBody>
      </p:sp>
      <p:pic>
        <p:nvPicPr>
          <p:cNvPr id="171" name="Google Shape;17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04" y="4500283"/>
            <a:ext cx="4569402" cy="1430987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72" name="Google Shape;17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0504" y="3237742"/>
            <a:ext cx="5890589" cy="3620258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73" name="Google Shape;17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ad0cdd60_0_27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Security Option Policies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5dad0cdd60_0_27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(gpedit.msc → Local Policies → Security Options)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Domain Member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Digitally Encrypt or sign secure channel data: Enabled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Maximum machine account password age: 30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Interactive Logon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Display user information when the session is locked: Disabled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Do not display last username: Enabled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Do not require CTRL + ALT + DEL: Disabled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Number of previous logons to cache in case domain controller is not available: 0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Network Access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Do not allow anonymous enumeration of SAM accounts: Enabled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Do not allow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80" name="Google Shape;180;g5dad0cdd60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dad0cdd60_0_36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Security Option Policies (continued)</a:t>
            </a:r>
            <a:endParaRPr/>
          </a:p>
        </p:txBody>
      </p:sp>
      <p:sp>
        <p:nvSpPr>
          <p:cNvPr id="186" name="Google Shape;186;g5dad0cdd60_0_36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Recovery Console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Allow automatic administrative logon: Disabled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Allow floppy copy and access to all drives and folders: Disabled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Audit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Force audit policy subcategory settings (Windows Vista or Later) to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override audit policy category settings: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Shut down system immediately, if unable to log security audits</a:t>
            </a:r>
            <a:endParaRPr/>
          </a:p>
          <a:p>
            <a:pPr indent="-3429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g5dad0cdd60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5dad0cdd60_0_42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Security Option Policies (continued)</a:t>
            </a:r>
            <a:endParaRPr/>
          </a:p>
        </p:txBody>
      </p:sp>
      <p:sp>
        <p:nvSpPr>
          <p:cNvPr id="193" name="Google Shape;193;g5dad0cdd60_0_42"/>
          <p:cNvSpPr txBox="1"/>
          <p:nvPr>
            <p:ph idx="1" type="body"/>
          </p:nvPr>
        </p:nvSpPr>
        <p:spPr>
          <a:xfrm>
            <a:off x="4816250" y="208225"/>
            <a:ext cx="71280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User Account Control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Only elevate executables that are signed and validated: Disabled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Detect application installations and prompt for elevation: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Admin approval mode for the built-in Administrator account: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Allow UIAccess applications to prompt for elevation without using the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secure desktop: Disabled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Switch to the secure desktop when prompting for elevation: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Behavior of the elevation prompt for standard users: Automatically Deny Elevation Request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Virtualize file and registry write failures to per-user locations: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Only elevate UIAccess applications that are installed in secure locations: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Run all administrators in Admin Approval mode: Enabled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Behavior of the elevation prompt for administrators in Admin Approval Mode: Prompt for Credentials</a:t>
            </a:r>
            <a:endParaRPr/>
          </a:p>
        </p:txBody>
      </p:sp>
      <p:pic>
        <p:nvPicPr>
          <p:cNvPr id="194" name="Google Shape;194;g5dad0cdd60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dad0cdd60_0_47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Security Option Policies (last one)</a:t>
            </a:r>
            <a:endParaRPr/>
          </a:p>
        </p:txBody>
      </p:sp>
      <p:sp>
        <p:nvSpPr>
          <p:cNvPr id="200" name="Google Shape;200;g5dad0cdd60_0_47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Devices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Prevent users from installing printer drivers: Enabled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Network Security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LDAP client signing requirements: Negotiate Signing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Minimum Session Security for NTML SSP Based Clients: Require NTMLv2, Require 128 bit encryption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g5dad0cdd60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ad0cdd60_0_53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Enable Windows Firewall</a:t>
            </a:r>
            <a:endParaRPr/>
          </a:p>
        </p:txBody>
      </p:sp>
      <p:sp>
        <p:nvSpPr>
          <p:cNvPr id="207" name="Google Shape;207;g5dad0cdd60_0_53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Windows Firewall: Block all inbound connections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Windows Firewall: Private: Allow unicast response - 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Windows Firewall: Private: Display a notification - Yes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Windows Firewall: Public: Apply local connection security rules - 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Windows Firewall: Public: Allow unicast response - 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Windows Firewall: Domain: Allow Unicast Response - 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Windows Firewall: Domain: Display a notification - Yes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g5dad0cdd60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dad0cdd60_0_59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Event Log Service</a:t>
            </a:r>
            <a:endParaRPr/>
          </a:p>
        </p:txBody>
      </p:sp>
      <p:sp>
        <p:nvSpPr>
          <p:cNvPr id="214" name="Google Shape;214;g5dad0cdd60_0_59"/>
          <p:cNvSpPr txBox="1"/>
          <p:nvPr>
            <p:ph idx="1" type="body"/>
          </p:nvPr>
        </p:nvSpPr>
        <p:spPr>
          <a:xfrm>
            <a:off x="5181600" y="20821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/>
              <a:t>Administrative templates -&gt; Windows Components -&gt; Event Log Service</a:t>
            </a:r>
            <a:endParaRPr/>
          </a:p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Maximum application log size: 50,000 KB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Maximum Security Log Size: 100,000 KB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Maximum system log size: 50,000 KB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Prevent local guests group from accessing application log: Enabled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Prevent local guests group from accessing securityt log: Enabled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Prevent local guests group from access system log: Enabled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Retention method for application log: Overwrite events as needed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Retention method for security log: Overwrite events older as needed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Retention method for system log: Overwrite events older than 14 days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g5dad0cdd60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5dad0cdd60_0_65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Personal-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ization/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Autoplay</a:t>
            </a:r>
            <a:endParaRPr/>
          </a:p>
        </p:txBody>
      </p:sp>
      <p:sp>
        <p:nvSpPr>
          <p:cNvPr id="221" name="Google Shape;221;g5dad0cdd60_0_65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/>
              <a:t>User Configuration -&gt; Administrative Templates -&gt; Control Panel -&gt; Personalization</a:t>
            </a:r>
            <a:endParaRPr/>
          </a:p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Enable Screen Saver: Enabled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Screen Saver Timeout: Enabled: 900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Password Protect The Screen Saver: Enabled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Force Specific Screen Saver: Enabled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/>
              <a:t>Turn off Autoplay: Administrative Templates -&gt; Windows Components -&gt; Autoplay Policies</a:t>
            </a:r>
            <a:endParaRPr/>
          </a:p>
        </p:txBody>
      </p:sp>
      <p:pic>
        <p:nvPicPr>
          <p:cNvPr id="222" name="Google Shape;222;g5dad0cdd60_0_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dad0cdd60_0_71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Check Open Ports</a:t>
            </a:r>
            <a:endParaRPr/>
          </a:p>
        </p:txBody>
      </p:sp>
      <p:sp>
        <p:nvSpPr>
          <p:cNvPr id="228" name="Google Shape;228;g5dad0cdd60_0_71"/>
          <p:cNvSpPr txBox="1"/>
          <p:nvPr>
            <p:ph idx="1" type="body"/>
          </p:nvPr>
        </p:nvSpPr>
        <p:spPr>
          <a:xfrm>
            <a:off x="762000" y="2723575"/>
            <a:ext cx="3955500" cy="2788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-US"/>
              <a:t>CMD: netstat -a</a:t>
            </a:r>
            <a:endParaRPr b="1"/>
          </a:p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Close ports that don’t need to be open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Open the ports that need to be open (refer to the readme)</a:t>
            </a:r>
            <a:endParaRPr/>
          </a:p>
        </p:txBody>
      </p:sp>
      <p:pic>
        <p:nvPicPr>
          <p:cNvPr id="229" name="Google Shape;229;g5dad0cdd60_0_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5dad0cdd60_0_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7500" y="596963"/>
            <a:ext cx="7474499" cy="566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dad0cdd60_0_76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Services</a:t>
            </a:r>
            <a:endParaRPr/>
          </a:p>
        </p:txBody>
      </p:sp>
      <p:sp>
        <p:nvSpPr>
          <p:cNvPr id="236" name="Google Shape;236;g5dad0cdd60_0_76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7" name="Google Shape;237;g5dad0cdd60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1600" y="-10212"/>
            <a:ext cx="6248400" cy="681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5dad0cdd60_0_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5dad0cdd60_0_104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Advanced Auditing</a:t>
            </a:r>
            <a:endParaRPr/>
          </a:p>
        </p:txBody>
      </p:sp>
      <p:sp>
        <p:nvSpPr>
          <p:cNvPr id="244" name="Google Shape;244;g5dad0cdd60_0_104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System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Other System Events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Other system Events - No Auditing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Object Access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Set ALL to NO AUDITING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Logon - Logoff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Special logon - Success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IPsec Main Mode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Account Lockout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Ipsec Extended Mode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Ipsec Quick Mode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Logoff - Success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Network Policy Server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Logon - Success / failure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DS Access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ALL to NO AUDITING</a:t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g5dad0cdd60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dad0cdd60_0_111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Advanced Auditing (continued)</a:t>
            </a:r>
            <a:endParaRPr/>
          </a:p>
        </p:txBody>
      </p:sp>
      <p:sp>
        <p:nvSpPr>
          <p:cNvPr id="251" name="Google Shape;251;g5dad0cdd60_0_111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Detailed Tracking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ALL BUT Process Creation to No Auditing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/>
              <a:t> Process Creation - Success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Policy change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Audit Policy Change - Success / 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Authentication Policy Change - Success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Account Management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Distribution group Management - No Auditing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Computer Account Management - Success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User Account Management - Success / 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Security Group Management - Success /failure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Other Account Management Events - Success / 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Other Account Management Events - Success / 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Application Group Management - No Auditing</a:t>
            </a:r>
            <a:endParaRPr/>
          </a:p>
          <a:p>
            <a:pPr indent="-3429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g5dad0cdd60_0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75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dad0cdd60_0_121"/>
          <p:cNvSpPr txBox="1"/>
          <p:nvPr>
            <p:ph type="title"/>
          </p:nvPr>
        </p:nvSpPr>
        <p:spPr>
          <a:xfrm>
            <a:off x="762000" y="559678"/>
            <a:ext cx="3834000" cy="495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Advanced Auditing (continued)</a:t>
            </a:r>
            <a:endParaRPr/>
          </a:p>
        </p:txBody>
      </p:sp>
      <p:sp>
        <p:nvSpPr>
          <p:cNvPr id="258" name="Google Shape;258;g5dad0cdd60_0_121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9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Account Logon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Credential Validation - Success / 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The rest - no auditing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 Priviledge Use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Sensitive Privilege Use - Success / failure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 The rest - no auditing</a:t>
            </a:r>
            <a:endParaRPr/>
          </a:p>
        </p:txBody>
      </p:sp>
      <p:pic>
        <p:nvPicPr>
          <p:cNvPr id="259" name="Google Shape;259;g5dad0cdd60_0_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150" y="6417650"/>
            <a:ext cx="440350" cy="4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"/>
          <p:cNvSpPr txBox="1"/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000"/>
              <a:buFont typeface="Century Schoolbook"/>
              <a:buNone/>
            </a:pPr>
            <a:r>
              <a:rPr lang="en-US"/>
              <a:t>Quick Fixes</a:t>
            </a:r>
            <a:endParaRPr/>
          </a:p>
        </p:txBody>
      </p:sp>
      <p:sp>
        <p:nvSpPr>
          <p:cNvPr id="265" name="Google Shape;265;p5"/>
          <p:cNvSpPr txBox="1"/>
          <p:nvPr>
            <p:ph idx="1" type="body"/>
          </p:nvPr>
        </p:nvSpPr>
        <p:spPr>
          <a:xfrm>
            <a:off x="5181600" y="569066"/>
            <a:ext cx="6248400" cy="5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Download antivirus unless otherwise specified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Open Scheduled Tasks to check for errors, suspicious activity, etc.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Programs and Features: Telnet should normally be switched off unless otherwise specified; search for other applications that shouldn’t be there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Use Process Explorer to search for anything suspicious running on the PC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Disable Remote Desktop (almost anything remote except Remote Procedure Call)</a:t>
            </a:r>
            <a:endParaRPr/>
          </a:p>
          <a:p>
            <a:pPr indent="-283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</a:pPr>
            <a:r>
              <a:rPr lang="en-US"/>
              <a:t>Disable file sharing between accounts</a:t>
            </a:r>
            <a:endParaRPr/>
          </a:p>
          <a:p>
            <a:pPr indent="-2707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Power Settings: reuire logon upon wakeup</a:t>
            </a:r>
            <a:endParaRPr/>
          </a:p>
          <a:p>
            <a:pPr indent="-2707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Clear DNS cache: ipconfig/flushdns</a:t>
            </a:r>
            <a:endParaRPr/>
          </a:p>
          <a:p>
            <a:pPr indent="-2707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Configure default accounts according to the readme</a:t>
            </a:r>
            <a:endParaRPr/>
          </a:p>
          <a:p>
            <a:pPr indent="-156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</a:pPr>
            <a:r>
              <a:t/>
            </a:r>
            <a:endParaRPr/>
          </a:p>
          <a:p>
            <a:pPr indent="-156464" lvl="0" marL="283464" rtl="0" algn="l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66" name="Google Shape;26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96" y="6577646"/>
            <a:ext cx="280350" cy="2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dad0cdd60_0_134"/>
          <p:cNvSpPr txBox="1"/>
          <p:nvPr>
            <p:ph type="ctrTitle"/>
          </p:nvPr>
        </p:nvSpPr>
        <p:spPr>
          <a:xfrm>
            <a:off x="1088913" y="1143293"/>
            <a:ext cx="7034400" cy="42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Font typeface="Century Schoolbook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Font typeface="Century Schoolbook"/>
              <a:buNone/>
            </a:pPr>
            <a:r>
              <a:rPr lang="en-US"/>
              <a:t>Happy Hardening!</a:t>
            </a:r>
            <a:endParaRPr/>
          </a:p>
        </p:txBody>
      </p:sp>
      <p:sp>
        <p:nvSpPr>
          <p:cNvPr id="272" name="Google Shape;272;g5dad0cdd60_0_134"/>
          <p:cNvSpPr txBox="1"/>
          <p:nvPr>
            <p:ph idx="1" type="subTitle"/>
          </p:nvPr>
        </p:nvSpPr>
        <p:spPr>
          <a:xfrm>
            <a:off x="1088914" y="5537925"/>
            <a:ext cx="70344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50"/>
              <a:buNone/>
            </a:pPr>
            <a:r>
              <a:rPr lang="en-US" sz="1850"/>
              <a:t>Emily Moody</a:t>
            </a:r>
            <a:endParaRPr/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50"/>
              <a:buNone/>
            </a:pPr>
            <a:r>
              <a:rPr lang="en-US" sz="1850"/>
              <a:t>JROTC CyberPatriot</a:t>
            </a:r>
            <a:endParaRPr sz="1850"/>
          </a:p>
        </p:txBody>
      </p:sp>
      <p:pic>
        <p:nvPicPr>
          <p:cNvPr descr="Image result for windows 10" id="273" name="Google Shape;273;g5dad0cdd60_0_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6011" y="1445742"/>
            <a:ext cx="1587264" cy="118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Headlines">
  <a:themeElements>
    <a:clrScheme name="Headlines">
      <a:dk1>
        <a:srgbClr val="000000"/>
      </a:dk1>
      <a:lt1>
        <a:srgbClr val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eadlines">
  <a:themeElements>
    <a:clrScheme name="Headlines">
      <a:dk1>
        <a:srgbClr val="000000"/>
      </a:dk1>
      <a:lt1>
        <a:srgbClr val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2019-04-18T19:58:43Z</dcterms:created>
  <dc:creator>Emi Moody</dc:creator>
</cp:coreProperties>
</file>